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21"/>
  </p:notesMasterIdLst>
  <p:sldIdLst>
    <p:sldId id="260" r:id="rId2"/>
    <p:sldId id="320" r:id="rId3"/>
    <p:sldId id="321" r:id="rId4"/>
    <p:sldId id="322" r:id="rId5"/>
    <p:sldId id="346" r:id="rId6"/>
    <p:sldId id="347" r:id="rId7"/>
    <p:sldId id="323" r:id="rId8"/>
    <p:sldId id="348" r:id="rId9"/>
    <p:sldId id="349" r:id="rId10"/>
    <p:sldId id="350" r:id="rId11"/>
    <p:sldId id="327" r:id="rId12"/>
    <p:sldId id="351" r:id="rId13"/>
    <p:sldId id="352" r:id="rId14"/>
    <p:sldId id="353" r:id="rId15"/>
    <p:sldId id="324" r:id="rId16"/>
    <p:sldId id="325" r:id="rId17"/>
    <p:sldId id="326" r:id="rId18"/>
    <p:sldId id="328" r:id="rId19"/>
    <p:sldId id="304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Helvetica Neue Light" panose="02000403000000020004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2585"/>
  </p:normalViewPr>
  <p:slideViewPr>
    <p:cSldViewPr snapToGrid="0">
      <p:cViewPr varScale="1">
        <p:scale>
          <a:sx n="104" d="100"/>
          <a:sy n="104" d="100"/>
        </p:scale>
        <p:origin x="232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 rot="5400000">
            <a:off x="7516957" y="2571338"/>
            <a:ext cx="478760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 rot="5400000">
            <a:off x="2307432" y="128167"/>
            <a:ext cx="4800600" cy="752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section">
  <p:cSld name="new sec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29208" y="385645"/>
            <a:ext cx="8797678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1973263" y="4756150"/>
            <a:ext cx="4122737" cy="133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52871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828000" y="1528306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838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6172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51200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23567"/>
            <a:ext cx="5157787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51200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23565"/>
            <a:ext cx="5183188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68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5180012" y="1512000"/>
            <a:ext cx="6172200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958053" y="1512000"/>
            <a:ext cx="3932237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>
            <a:spLocks noGrp="1"/>
          </p:cNvSpPr>
          <p:nvPr>
            <p:ph type="pic" idx="2"/>
          </p:nvPr>
        </p:nvSpPr>
        <p:spPr>
          <a:xfrm>
            <a:off x="5083172" y="1465729"/>
            <a:ext cx="6172200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Helvetica Neue Light"/>
              <a:buNone/>
              <a:defRPr sz="2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973929" y="1465729"/>
            <a:ext cx="3898109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 rot="5400000">
            <a:off x="3744000" y="-1404000"/>
            <a:ext cx="4680000" cy="10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23344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655181" y="477982"/>
            <a:ext cx="787631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17E3A"/>
                </a:solidFill>
                <a:latin typeface="Calibri"/>
                <a:cs typeface="Calibri"/>
                <a:sym typeface="Calibri"/>
              </a:rPr>
              <a:t>Snowflake Module 3</a:t>
            </a:r>
            <a:endParaRPr dirty="0"/>
          </a:p>
        </p:txBody>
      </p:sp>
      <p:sp>
        <p:nvSpPr>
          <p:cNvPr id="111" name="Google Shape;111;p20"/>
          <p:cNvSpPr txBox="1"/>
          <p:nvPr/>
        </p:nvSpPr>
        <p:spPr>
          <a:xfrm>
            <a:off x="2421081" y="5029200"/>
            <a:ext cx="40108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Credentials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F34B-346E-B342-9898-D445666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bulk and transaction load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1512-13E5-2E40-B88B-3E40D777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Cost</a:t>
            </a:r>
          </a:p>
          <a:p>
            <a:pPr lvl="1"/>
            <a:r>
              <a:rPr lang="en-US" b="1" dirty="0"/>
              <a:t>Bulk data load: </a:t>
            </a:r>
            <a:r>
              <a:rPr lang="en-US" dirty="0"/>
              <a:t>Billed for the amount of time each virtual warehouse is active.</a:t>
            </a:r>
          </a:p>
          <a:p>
            <a:pPr lvl="1"/>
            <a:r>
              <a:rPr lang="en-US" b="1" dirty="0" err="1"/>
              <a:t>Snowpipe</a:t>
            </a:r>
            <a:r>
              <a:rPr lang="en-US" b="1" dirty="0"/>
              <a:t>: </a:t>
            </a:r>
            <a:r>
              <a:rPr lang="en-US" dirty="0"/>
              <a:t>Billed according to the compute resources used in the </a:t>
            </a:r>
            <a:r>
              <a:rPr lang="en-US" dirty="0" err="1"/>
              <a:t>Snowpipe</a:t>
            </a:r>
            <a:r>
              <a:rPr lang="en-US" dirty="0"/>
              <a:t> warehouse while loading the files.</a:t>
            </a:r>
          </a:p>
          <a:p>
            <a:pPr marL="546100" lvl="1" indent="0">
              <a:buNone/>
            </a:pPr>
            <a:br>
              <a:rPr lang="en-US" dirty="0"/>
            </a:br>
            <a:br>
              <a:rPr lang="en-US" dirty="0"/>
            </a:b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6014-3DCC-084F-9E74-6BC699339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9273-930C-344B-AC0D-34FF4AD5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264" y="3962400"/>
            <a:ext cx="3386463" cy="180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20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F34B-346E-B342-9898-D445666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Order of Data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1512-13E5-2E40-B88B-3E40D777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each pipe object, Snowflake establishes a single queue to sequence data files awaiting loading. As new data files are discovered in a stage, </a:t>
            </a:r>
            <a:r>
              <a:rPr lang="en-US" dirty="0" err="1"/>
              <a:t>Snowpipe</a:t>
            </a:r>
            <a:r>
              <a:rPr lang="en-US" dirty="0"/>
              <a:t> appends them to the queue. However, multiple processes pull files from the queue; and so, while </a:t>
            </a:r>
            <a:r>
              <a:rPr lang="en-US" dirty="0" err="1"/>
              <a:t>Snowpipe</a:t>
            </a:r>
            <a:r>
              <a:rPr lang="en-US" dirty="0"/>
              <a:t> generally loads older files first, there is no guarantee that files are loaded in the same order they are staged.</a:t>
            </a:r>
            <a:br>
              <a:rPr lang="en-US" dirty="0"/>
            </a:b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6014-3DCC-084F-9E74-6BC699339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9273-930C-344B-AC0D-34FF4AD5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615" y="4310720"/>
            <a:ext cx="3133824" cy="167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71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F34B-346E-B342-9898-D445666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Duplication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1512-13E5-2E40-B88B-3E40D777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Snowpipe</a:t>
            </a:r>
            <a:r>
              <a:rPr lang="en-US" dirty="0"/>
              <a:t> uses file loading metadata associated with each </a:t>
            </a:r>
            <a:r>
              <a:rPr lang="en-US" b="1" i="1" dirty="0"/>
              <a:t>pipe object</a:t>
            </a:r>
            <a:r>
              <a:rPr lang="en-US" dirty="0"/>
              <a:t> to prevent reloading the same files (and duplicating data) in a table. </a:t>
            </a:r>
          </a:p>
          <a:p>
            <a:r>
              <a:rPr lang="en-US" dirty="0"/>
              <a:t>This metadata stores the path (i.e. prefix) and name of each loaded file, and prevents loading files with the same name even if they were later modified (i.e. have a different </a:t>
            </a:r>
            <a:r>
              <a:rPr lang="en-US" dirty="0" err="1"/>
              <a:t>eTag</a:t>
            </a:r>
            <a:r>
              <a:rPr lang="en-US" dirty="0"/>
              <a:t>)</a:t>
            </a:r>
            <a:br>
              <a:rPr lang="en-US" dirty="0"/>
            </a:b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6014-3DCC-084F-9E74-6BC699339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9273-930C-344B-AC0D-34FF4AD5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615" y="4310720"/>
            <a:ext cx="3133824" cy="167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38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F34B-346E-B342-9898-D445666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Snowpipe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1512-13E5-2E40-B88B-3E40D777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br>
              <a:rPr lang="en-US" dirty="0"/>
            </a:b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6014-3DCC-084F-9E74-6BC699339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D32D3-F643-8C4C-BF25-7AEE16CC1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638" y="1232050"/>
            <a:ext cx="2858723" cy="494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90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F34B-346E-B342-9898-D445666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Snowpipe</a:t>
            </a:r>
            <a:r>
              <a:rPr lang="en-US" dirty="0"/>
              <a:t> API Ingestion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1512-13E5-2E40-B88B-3E40D777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interact with a pipe by making calls to REST endpoints. This topic describes the </a:t>
            </a:r>
            <a:r>
              <a:rPr lang="en-US" dirty="0" err="1"/>
              <a:t>Snowpipe</a:t>
            </a:r>
            <a:r>
              <a:rPr lang="en-US" dirty="0"/>
              <a:t> REST API for defining the list of files to ingest and fetching reports of the load history.</a:t>
            </a:r>
          </a:p>
          <a:p>
            <a:r>
              <a:rPr lang="en-US" dirty="0"/>
              <a:t>Snowflake also provides Java and Python APIs that simplify working with the </a:t>
            </a:r>
            <a:r>
              <a:rPr lang="en-US" dirty="0" err="1"/>
              <a:t>Snowpipe</a:t>
            </a:r>
            <a:r>
              <a:rPr lang="en-US" dirty="0"/>
              <a:t> REST API.</a:t>
            </a:r>
          </a:p>
          <a:p>
            <a:r>
              <a:rPr lang="en-US" dirty="0"/>
              <a:t>https://&lt;account&gt;.</a:t>
            </a:r>
            <a:r>
              <a:rPr lang="en-US" dirty="0" err="1"/>
              <a:t>snowflakecomputing.com</a:t>
            </a:r>
            <a:r>
              <a:rPr lang="en-US" dirty="0"/>
              <a:t>/v1/data/pipes/&lt;</a:t>
            </a:r>
            <a:r>
              <a:rPr lang="en-US" dirty="0" err="1"/>
              <a:t>pipeName</a:t>
            </a:r>
            <a:r>
              <a:rPr lang="en-US" dirty="0"/>
              <a:t>&gt;/</a:t>
            </a:r>
            <a:r>
              <a:rPr lang="en-US" dirty="0" err="1"/>
              <a:t>insertReport?requestId</a:t>
            </a:r>
            <a:r>
              <a:rPr lang="en-US" dirty="0"/>
              <a:t>=&lt;</a:t>
            </a:r>
            <a:r>
              <a:rPr lang="en-US" dirty="0" err="1"/>
              <a:t>requestId</a:t>
            </a:r>
            <a:r>
              <a:rPr lang="en-US" dirty="0"/>
              <a:t>&gt;&amp;</a:t>
            </a:r>
            <a:r>
              <a:rPr lang="en-US" dirty="0" err="1"/>
              <a:t>beginMark</a:t>
            </a:r>
            <a:r>
              <a:rPr lang="en-US" dirty="0"/>
              <a:t>=&lt;</a:t>
            </a:r>
            <a:r>
              <a:rPr lang="en-US" dirty="0" err="1"/>
              <a:t>beginMark</a:t>
            </a:r>
            <a:r>
              <a:rPr lang="en-US" dirty="0"/>
              <a:t>&gt;</a:t>
            </a:r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6014-3DCC-084F-9E74-6BC699339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C4ACDD-42AF-984C-9E38-0F8D566BF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334" y="4508952"/>
            <a:ext cx="3133824" cy="167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99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F34B-346E-B342-9898-D445666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2400" dirty="0"/>
              <a:t>Loading from Data Files Staged on Other Cloud Platforms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1512-13E5-2E40-B88B-3E40D777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Pretty straightforward:</a:t>
            </a:r>
          </a:p>
          <a:p>
            <a:pPr lvl="1"/>
            <a:r>
              <a:rPr lang="en-US" dirty="0"/>
              <a:t>We can move data from an s3 stage named using the COPY command</a:t>
            </a:r>
          </a:p>
          <a:p>
            <a:pPr lvl="1"/>
            <a:r>
              <a:rPr lang="en-US" dirty="0"/>
              <a:t>Easily done for data moved into S3 by lambdas, rest APIs, </a:t>
            </a:r>
            <a:r>
              <a:rPr lang="en-US" dirty="0" err="1"/>
              <a:t>etc</a:t>
            </a:r>
            <a:br>
              <a:rPr lang="en-US" dirty="0"/>
            </a:br>
            <a:br>
              <a:rPr lang="en-US" dirty="0"/>
            </a:b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6014-3DCC-084F-9E74-6BC699339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9273-930C-344B-AC0D-34FF4AD5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615" y="4310720"/>
            <a:ext cx="3133824" cy="167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74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F34B-346E-B342-9898-D445666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Data in Staged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1512-13E5-2E40-B88B-3E40D777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cool aspect is we actually </a:t>
            </a:r>
            <a:r>
              <a:rPr lang="en-US" i="1" dirty="0"/>
              <a:t>don’t need to fully load data into the tables to query it</a:t>
            </a:r>
            <a:r>
              <a:rPr lang="en-US" dirty="0"/>
              <a:t>. </a:t>
            </a:r>
          </a:p>
          <a:p>
            <a:r>
              <a:rPr lang="en-US" dirty="0"/>
              <a:t>We’ll be going through this in the lab but as a quick sample just know that </a:t>
            </a:r>
            <a:r>
              <a:rPr lang="en-US" b="1" dirty="0"/>
              <a:t>loading</a:t>
            </a:r>
            <a:r>
              <a:rPr lang="en-US" dirty="0"/>
              <a:t> is a two stage process:</a:t>
            </a:r>
          </a:p>
          <a:p>
            <a:pPr lvl="1"/>
            <a:r>
              <a:rPr lang="en-US" dirty="0"/>
              <a:t>Load into the stage</a:t>
            </a:r>
          </a:p>
          <a:p>
            <a:pPr lvl="1"/>
            <a:r>
              <a:rPr lang="en-US" dirty="0"/>
              <a:t>Copy into the table</a:t>
            </a:r>
          </a:p>
          <a:p>
            <a:r>
              <a:rPr lang="en-US" dirty="0"/>
              <a:t>We can query data in the stage</a:t>
            </a:r>
            <a:br>
              <a:rPr lang="en-US" dirty="0"/>
            </a:br>
            <a:br>
              <a:rPr lang="en-US" dirty="0"/>
            </a:b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6014-3DCC-084F-9E74-6BC699339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9273-930C-344B-AC0D-34FF4AD5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615" y="4310720"/>
            <a:ext cx="3133824" cy="167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60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F34B-346E-B342-9898-D445666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Temporary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1512-13E5-2E40-B88B-3E40D777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 tables in snowflake work just like temp tables in other SQL systems;</a:t>
            </a:r>
          </a:p>
          <a:p>
            <a:r>
              <a:rPr lang="en-US" dirty="0"/>
              <a:t>We use the </a:t>
            </a:r>
            <a:r>
              <a:rPr lang="en-US" b="1" dirty="0"/>
              <a:t>temporary</a:t>
            </a:r>
            <a:r>
              <a:rPr lang="en-US" dirty="0"/>
              <a:t> keyword when creating tables</a:t>
            </a:r>
          </a:p>
          <a:p>
            <a:r>
              <a:rPr lang="en-US" b="1" dirty="0"/>
              <a:t>Temp Tables</a:t>
            </a:r>
            <a:r>
              <a:rPr lang="en-US" dirty="0"/>
              <a:t> only exist during the current user session…then they disappear. </a:t>
            </a:r>
          </a:p>
          <a:p>
            <a:r>
              <a:rPr lang="en-US" dirty="0"/>
              <a:t>They are useful for quick data looks</a:t>
            </a:r>
            <a:br>
              <a:rPr lang="en-US" dirty="0"/>
            </a:br>
            <a:br>
              <a:rPr lang="en-US" dirty="0"/>
            </a:b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6014-3DCC-084F-9E74-6BC699339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9273-930C-344B-AC0D-34FF4AD5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615" y="4310720"/>
            <a:ext cx="3133824" cy="167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70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F34B-346E-B342-9898-D445666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Summary of Warehouses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1512-13E5-2E40-B88B-3E40D777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Obviously each warehouse can contain multiple databases, schemas, tables, users.</a:t>
            </a:r>
          </a:p>
          <a:p>
            <a:r>
              <a:rPr lang="en-US" dirty="0"/>
              <a:t>USERS are usually tied to a single WAREHOUSE so in the next section, when we’re defining users privileges and permissions, we’ll want to make sure that we assign our users to the appropriate warehouse</a:t>
            </a:r>
          </a:p>
          <a:p>
            <a:r>
              <a:rPr lang="en-US" dirty="0"/>
              <a:t>Warehouses allow a single SYSADMIN to have power over </a:t>
            </a:r>
            <a:r>
              <a:rPr lang="en-US"/>
              <a:t>multiple warehouses.</a:t>
            </a:r>
            <a:endParaRPr lang="en-US" dirty="0"/>
          </a:p>
          <a:p>
            <a:pPr marL="76200" indent="0">
              <a:buNone/>
            </a:pPr>
            <a:br>
              <a:rPr lang="en-US" dirty="0"/>
            </a:b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6014-3DCC-084F-9E74-6BC699339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9273-930C-344B-AC0D-34FF4AD5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615" y="4310720"/>
            <a:ext cx="3133824" cy="167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02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028B2-967E-F44C-A096-85E8996C2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Confused? ASK 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B7A1D-5906-A448-BD8A-61242610B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021" y="1500025"/>
            <a:ext cx="5306713" cy="47693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90DF5-997F-E24A-84BA-0ED7B73204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35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A6D7D-5FAC-B344-9D08-2DA7918B8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 </a:t>
            </a:r>
            <a:r>
              <a:rPr lang="en-US"/>
              <a:t>into Snowflake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6C560-6924-5646-B922-780EA5A69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F34B-346E-B342-9898-D445666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1512-13E5-2E40-B88B-3E40D777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Snowflake comes with numerous ways to load data:</a:t>
            </a:r>
          </a:p>
          <a:p>
            <a:pPr lvl="1"/>
            <a:r>
              <a:rPr lang="en-US" dirty="0"/>
              <a:t>Bulk Loading Using the COPY Command</a:t>
            </a:r>
          </a:p>
          <a:p>
            <a:pPr lvl="1"/>
            <a:r>
              <a:rPr lang="en-US" dirty="0"/>
              <a:t>Continuous Loading Using </a:t>
            </a:r>
            <a:r>
              <a:rPr lang="en-US" dirty="0" err="1"/>
              <a:t>Snowpipe</a:t>
            </a:r>
            <a:endParaRPr lang="en-US" dirty="0"/>
          </a:p>
          <a:p>
            <a:pPr lvl="1"/>
            <a:r>
              <a:rPr lang="en-US" dirty="0"/>
              <a:t>Loading from Data Files Staged on Other Cloud Platforms</a:t>
            </a:r>
          </a:p>
          <a:p>
            <a:pPr lvl="1"/>
            <a:r>
              <a:rPr lang="en-US" dirty="0"/>
              <a:t>Loading Data from Apache Kafka Topics</a:t>
            </a:r>
          </a:p>
          <a:p>
            <a:pPr lvl="1"/>
            <a:r>
              <a:rPr lang="en-US" dirty="0"/>
              <a:t>External Tables (Data Lake)</a:t>
            </a:r>
          </a:p>
          <a:p>
            <a:pPr marL="546100" lvl="1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6014-3DCC-084F-9E74-6BC699339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1D08F7-7D0A-2847-B04D-78DD34EE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942" y="4109200"/>
            <a:ext cx="38989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3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F34B-346E-B342-9898-D445666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Data Load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1512-13E5-2E40-B88B-3E40D777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Bulk loading relies on user-provided virtual warehouses, which are specified in the COPY statement. Users are required to size the warehouse appropriately to accommodate expected loads</a:t>
            </a:r>
          </a:p>
          <a:p>
            <a:r>
              <a:rPr lang="en-US" dirty="0"/>
              <a:t>Snowflake supports transforming data while loading it into a table using the COPY command. Options include:</a:t>
            </a:r>
          </a:p>
          <a:p>
            <a:pPr lvl="1"/>
            <a:r>
              <a:rPr lang="en-US" dirty="0"/>
              <a:t>Column reordering</a:t>
            </a:r>
          </a:p>
          <a:p>
            <a:pPr lvl="1"/>
            <a:r>
              <a:rPr lang="en-US" dirty="0"/>
              <a:t>Column omission</a:t>
            </a:r>
          </a:p>
          <a:p>
            <a:pPr lvl="1"/>
            <a:r>
              <a:rPr lang="en-US" dirty="0"/>
              <a:t>Casts</a:t>
            </a:r>
          </a:p>
          <a:p>
            <a:pPr lvl="1"/>
            <a:r>
              <a:rPr lang="en-US" dirty="0"/>
              <a:t>Truncating text strings that exceed the target column length</a:t>
            </a:r>
          </a:p>
          <a:p>
            <a:pPr marL="76200" indent="0">
              <a:buNone/>
            </a:pPr>
            <a:br>
              <a:rPr lang="en-US" dirty="0"/>
            </a:b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6014-3DCC-084F-9E74-6BC699339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9273-930C-344B-AC0D-34FF4AD5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424" y="4940835"/>
            <a:ext cx="2342120" cy="125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28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F34B-346E-B342-9898-D445666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Loading Using </a:t>
            </a:r>
            <a:r>
              <a:rPr lang="en-US" dirty="0" err="1"/>
              <a:t>Snowpipe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1512-13E5-2E40-B88B-3E40D777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Snowpipe</a:t>
            </a:r>
            <a:r>
              <a:rPr lang="en-US" dirty="0"/>
              <a:t> loads data from files as soon as they are available in a stage. The data is loaded according to the COPY statement defined in a referenced pipe.</a:t>
            </a:r>
          </a:p>
          <a:p>
            <a:r>
              <a:rPr lang="en-US" dirty="0"/>
              <a:t>A pipe is a named, first-class Snowflake object that contains a COPY statement used by </a:t>
            </a:r>
            <a:r>
              <a:rPr lang="en-US" dirty="0" err="1"/>
              <a:t>Snowpipe</a:t>
            </a:r>
            <a:r>
              <a:rPr lang="en-US" dirty="0"/>
              <a:t>. The COPY statement identifies the source location of the data files (i.e., a stage) and a target table. </a:t>
            </a:r>
          </a:p>
          <a:p>
            <a:r>
              <a:rPr lang="en-US" dirty="0"/>
              <a:t>All data types are supported, including semi-structured data types such as JSON and Avro.</a:t>
            </a:r>
          </a:p>
          <a:p>
            <a:pPr marL="76200" indent="0">
              <a:buNone/>
            </a:pPr>
            <a:br>
              <a:rPr lang="en-US" dirty="0"/>
            </a:b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6014-3DCC-084F-9E74-6BC699339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9273-930C-344B-AC0D-34FF4AD5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080" y="4367811"/>
            <a:ext cx="3189440" cy="170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19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F34B-346E-B342-9898-D445666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Loading Using </a:t>
            </a:r>
            <a:r>
              <a:rPr lang="en-US" dirty="0" err="1"/>
              <a:t>Snowpipe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1512-13E5-2E40-B88B-3E40D777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mechanisms for detecting the staged files are available: </a:t>
            </a:r>
          </a:p>
          <a:p>
            <a:pPr lvl="1"/>
            <a:r>
              <a:rPr lang="en-US" b="1" dirty="0"/>
              <a:t>Automating </a:t>
            </a:r>
            <a:r>
              <a:rPr lang="en-US" b="1" dirty="0" err="1"/>
              <a:t>Snowpipe</a:t>
            </a:r>
            <a:r>
              <a:rPr lang="en-US" b="1" dirty="0"/>
              <a:t> using cloud messaging</a:t>
            </a:r>
          </a:p>
          <a:p>
            <a:pPr lvl="2"/>
            <a:r>
              <a:rPr lang="en-US" dirty="0"/>
              <a:t>Automated data loads leverage event notifications for cloud storage to inform </a:t>
            </a:r>
            <a:r>
              <a:rPr lang="en-US" dirty="0" err="1"/>
              <a:t>Snowpipe</a:t>
            </a:r>
            <a:r>
              <a:rPr lang="en-US" dirty="0"/>
              <a:t> of the arrival of new data files to load. </a:t>
            </a:r>
            <a:r>
              <a:rPr lang="en-US" dirty="0" err="1"/>
              <a:t>Snowpipe</a:t>
            </a:r>
            <a:r>
              <a:rPr lang="en-US" dirty="0"/>
              <a:t> copies the files into a queue, from which they are loaded into the target table in a continuous, serverless fashion based on parameters defined in a specified pipe object</a:t>
            </a:r>
            <a:endParaRPr lang="en-US" b="1" dirty="0"/>
          </a:p>
          <a:p>
            <a:pPr lvl="1"/>
            <a:r>
              <a:rPr lang="en-US" b="1" dirty="0"/>
              <a:t>Calling </a:t>
            </a:r>
            <a:r>
              <a:rPr lang="en-US" b="1" dirty="0" err="1"/>
              <a:t>Snowpipe</a:t>
            </a:r>
            <a:r>
              <a:rPr lang="en-US" b="1" dirty="0"/>
              <a:t> REST endpoints</a:t>
            </a:r>
          </a:p>
          <a:p>
            <a:pPr lvl="2"/>
            <a:r>
              <a:rPr lang="en-US" dirty="0"/>
              <a:t>Your client application calls a public REST endpoint with the name of a pipe object and a list of data filenames. If new data files matching the list are discovered in the stage referenced by the pipe object, they are queued for loading. Snowflake-provided compute resources load data from the queue into a Snowflake table based on parameters defined in the pipe.</a:t>
            </a:r>
            <a:br>
              <a:rPr lang="en-US" dirty="0"/>
            </a:b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6014-3DCC-084F-9E74-6BC699339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97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F34B-346E-B342-9898-D445666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bulk and transaction load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1512-13E5-2E40-B88B-3E40D777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Authentication:</a:t>
            </a:r>
          </a:p>
          <a:p>
            <a:pPr lvl="1"/>
            <a:r>
              <a:rPr lang="en-US" b="1" dirty="0"/>
              <a:t>Bulk data load: </a:t>
            </a:r>
            <a:r>
              <a:rPr lang="en-US" dirty="0"/>
              <a:t>Relies on the security options supported by the client for authenticating and initiating a user session.</a:t>
            </a:r>
          </a:p>
          <a:p>
            <a:pPr lvl="1"/>
            <a:r>
              <a:rPr lang="en-US" b="1" dirty="0" err="1"/>
              <a:t>Snowpipe</a:t>
            </a:r>
            <a:r>
              <a:rPr lang="en-US" b="1" dirty="0"/>
              <a:t>: </a:t>
            </a:r>
            <a:r>
              <a:rPr lang="en-US" b="1" i="1" dirty="0"/>
              <a:t>When calling the REST endpoints:</a:t>
            </a:r>
            <a:r>
              <a:rPr lang="en-US" dirty="0"/>
              <a:t> Requires key pair authentication with JSON Web Token (JWT). JWTs are signed using a public/private key pair with RSA encryption.</a:t>
            </a:r>
          </a:p>
          <a:p>
            <a:pPr marL="546100" lvl="1" indent="0">
              <a:buNone/>
            </a:pPr>
            <a:br>
              <a:rPr lang="en-US" dirty="0"/>
            </a:br>
            <a:br>
              <a:rPr lang="en-US" dirty="0"/>
            </a:b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6014-3DCC-084F-9E74-6BC699339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9273-930C-344B-AC0D-34FF4AD5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399" y="3853520"/>
            <a:ext cx="3133824" cy="167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64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F34B-346E-B342-9898-D445666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bulk and transaction load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1512-13E5-2E40-B88B-3E40D777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Transactions:</a:t>
            </a:r>
          </a:p>
          <a:p>
            <a:pPr lvl="1"/>
            <a:r>
              <a:rPr lang="en-US" b="1" dirty="0"/>
              <a:t>Bulk data load:</a:t>
            </a:r>
            <a:r>
              <a:rPr lang="en-US" dirty="0"/>
              <a:t> Loads are always performed in a single transaction. Data is inserted into table alongside any other SQL statements submitted manually by users.</a:t>
            </a:r>
          </a:p>
          <a:p>
            <a:pPr lvl="1"/>
            <a:r>
              <a:rPr lang="en-US" b="1" dirty="0" err="1"/>
              <a:t>Snowpipe</a:t>
            </a:r>
            <a:r>
              <a:rPr lang="en-US" b="1" dirty="0"/>
              <a:t> Loads:  </a:t>
            </a:r>
            <a:r>
              <a:rPr lang="en-US" dirty="0"/>
              <a:t>are combined or split into a single or multiple transactions based on the number and size of the rows in each data file. Rows of partially loaded files (based on the ON_ERROR copy option setting) can also be combined or split into one or more transactions.</a:t>
            </a:r>
          </a:p>
          <a:p>
            <a:endParaRPr lang="en-US" dirty="0"/>
          </a:p>
          <a:p>
            <a:pPr marL="546100" lvl="1" indent="0">
              <a:buNone/>
            </a:pPr>
            <a:br>
              <a:rPr lang="en-US" dirty="0"/>
            </a:br>
            <a:br>
              <a:rPr lang="en-US" dirty="0"/>
            </a:b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6014-3DCC-084F-9E74-6BC699339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9273-930C-344B-AC0D-34FF4AD5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680" y="5002235"/>
            <a:ext cx="1736639" cy="92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25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F34B-346E-B342-9898-D445666F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bulk and transaction load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1512-13E5-2E40-B88B-3E40D777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Compute Resources:</a:t>
            </a:r>
          </a:p>
          <a:p>
            <a:pPr lvl="1"/>
            <a:r>
              <a:rPr lang="en-US" b="1" dirty="0"/>
              <a:t>Bulk data load: </a:t>
            </a:r>
            <a:r>
              <a:rPr lang="en-US" dirty="0"/>
              <a:t>Requires a user-specified warehouse to execute COPY statements.</a:t>
            </a:r>
          </a:p>
          <a:p>
            <a:pPr lvl="1"/>
            <a:r>
              <a:rPr lang="en-US" b="1" dirty="0" err="1"/>
              <a:t>Snowpipe</a:t>
            </a:r>
            <a:r>
              <a:rPr lang="en-US" b="1" dirty="0"/>
              <a:t>: </a:t>
            </a:r>
            <a:r>
              <a:rPr lang="en-US" dirty="0"/>
              <a:t>Uses Snowflake-supplied compute resources.</a:t>
            </a:r>
          </a:p>
          <a:p>
            <a:pPr marL="546100" lvl="1" indent="0">
              <a:buNone/>
            </a:pPr>
            <a:br>
              <a:rPr lang="en-US" dirty="0"/>
            </a:br>
            <a:br>
              <a:rPr lang="en-US" dirty="0"/>
            </a:b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6014-3DCC-084F-9E74-6BC699339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9273-930C-344B-AC0D-34FF4AD5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680" y="5002235"/>
            <a:ext cx="1736639" cy="92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8581"/>
      </p:ext>
    </p:extLst>
  </p:cSld>
  <p:clrMapOvr>
    <a:masterClrMapping/>
  </p:clrMapOvr>
</p:sld>
</file>

<file path=ppt/theme/theme1.xml><?xml version="1.0" encoding="utf-8"?>
<a:theme xmlns:a="http://schemas.openxmlformats.org/drawingml/2006/main" name="DI Templa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1795</TotalTime>
  <Words>1057</Words>
  <Application>Microsoft Macintosh PowerPoint</Application>
  <PresentationFormat>Widescreen</PresentationFormat>
  <Paragraphs>100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Helvetica Neue Light</vt:lpstr>
      <vt:lpstr>Calibri</vt:lpstr>
      <vt:lpstr>Arial</vt:lpstr>
      <vt:lpstr>DI Template</vt:lpstr>
      <vt:lpstr>PowerPoint Presentation</vt:lpstr>
      <vt:lpstr>Loading Data into Snowflake</vt:lpstr>
      <vt:lpstr>Loading data</vt:lpstr>
      <vt:lpstr>Bulk Data Load</vt:lpstr>
      <vt:lpstr>Continuous Loading Using Snowpipe</vt:lpstr>
      <vt:lpstr>Continuous Loading Using Snowpipe</vt:lpstr>
      <vt:lpstr>Differences between bulk and transaction load</vt:lpstr>
      <vt:lpstr>Differences between bulk and transaction load</vt:lpstr>
      <vt:lpstr>Differences between bulk and transaction load</vt:lpstr>
      <vt:lpstr>Differences between bulk and transaction load</vt:lpstr>
      <vt:lpstr>Load Order of Data Files</vt:lpstr>
      <vt:lpstr>Data Duplication</vt:lpstr>
      <vt:lpstr>Snowpipe</vt:lpstr>
      <vt:lpstr>Snowpipe API Ingestion</vt:lpstr>
      <vt:lpstr>Loading from Data Files Staged on Other Cloud Platforms</vt:lpstr>
      <vt:lpstr>Querying Data in Staged Files</vt:lpstr>
      <vt:lpstr>Temporary tables</vt:lpstr>
      <vt:lpstr>  Summary of Warehouses  </vt:lpstr>
      <vt:lpstr>Confused? ASK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cp:lastModifiedBy>fernincornwall@gmail.com</cp:lastModifiedBy>
  <cp:revision>53</cp:revision>
  <dcterms:modified xsi:type="dcterms:W3CDTF">2020-06-03T11:00:29Z</dcterms:modified>
</cp:coreProperties>
</file>